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59"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CA26C9-9CB7-4ECF-BBFC-71EBE9F471CB}" type="datetimeFigureOut">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1626418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A26C9-9CB7-4ECF-BBFC-71EBE9F471CB}" type="datetimeFigureOut">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3036351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A26C9-9CB7-4ECF-BBFC-71EBE9F471CB}" type="datetimeFigureOut">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3646077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CA26C9-9CB7-4ECF-BBFC-71EBE9F471CB}" type="datetimeFigureOut">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148995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CA26C9-9CB7-4ECF-BBFC-71EBE9F471CB}" type="datetimeFigureOut">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2360017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CA26C9-9CB7-4ECF-BBFC-71EBE9F471CB}" type="datetimeFigureOut">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1271531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CA26C9-9CB7-4ECF-BBFC-71EBE9F471CB}" type="datetimeFigureOut">
              <a:rPr lang="en-US" smtClean="0"/>
              <a:t>11/7/2018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662938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CA26C9-9CB7-4ECF-BBFC-71EBE9F471CB}" type="datetimeFigureOut">
              <a:rPr lang="en-US" smtClean="0"/>
              <a:t>11/7/2018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3337544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CA26C9-9CB7-4ECF-BBFC-71EBE9F471CB}" type="datetimeFigureOut">
              <a:rPr lang="en-US" smtClean="0"/>
              <a:t>11/7/2018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529448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A26C9-9CB7-4ECF-BBFC-71EBE9F471CB}" type="datetimeFigureOut">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1492075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CA26C9-9CB7-4ECF-BBFC-71EBE9F471CB}" type="datetimeFigureOut">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1AD6C9-966D-4954-BAEF-1BA01308A982}" type="slidenum">
              <a:rPr lang="en-US" smtClean="0"/>
              <a:t>‹#›</a:t>
            </a:fld>
            <a:endParaRPr lang="en-US"/>
          </a:p>
        </p:txBody>
      </p:sp>
    </p:spTree>
    <p:extLst>
      <p:ext uri="{BB962C8B-B14F-4D97-AF65-F5344CB8AC3E}">
        <p14:creationId xmlns:p14="http://schemas.microsoft.com/office/powerpoint/2010/main" val="1219765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CA26C9-9CB7-4ECF-BBFC-71EBE9F471CB}" type="datetimeFigureOut">
              <a:rPr lang="en-US" smtClean="0"/>
              <a:t>11/7/2018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AD6C9-966D-4954-BAEF-1BA01308A982}" type="slidenum">
              <a:rPr lang="en-US" smtClean="0"/>
              <a:t>‹#›</a:t>
            </a:fld>
            <a:endParaRPr lang="en-US"/>
          </a:p>
        </p:txBody>
      </p:sp>
    </p:spTree>
    <p:extLst>
      <p:ext uri="{BB962C8B-B14F-4D97-AF65-F5344CB8AC3E}">
        <p14:creationId xmlns:p14="http://schemas.microsoft.com/office/powerpoint/2010/main" val="2529759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1295399"/>
          </a:xfrm>
          <a:solidFill>
            <a:schemeClr val="accent2">
              <a:lumMod val="20000"/>
              <a:lumOff val="80000"/>
            </a:schemeClr>
          </a:solidFill>
        </p:spPr>
        <p:txBody>
          <a:bodyPr>
            <a:normAutofit/>
          </a:bodyPr>
          <a:lstStyle/>
          <a:p>
            <a:r>
              <a:rPr lang="en-US" sz="4800" dirty="0" smtClean="0">
                <a:solidFill>
                  <a:srgbClr val="C00000"/>
                </a:solidFill>
              </a:rPr>
              <a:t>Plan Formulation</a:t>
            </a:r>
            <a:endParaRPr lang="en-US" sz="4800" dirty="0">
              <a:solidFill>
                <a:srgbClr val="C00000"/>
              </a:solidFill>
            </a:endParaRPr>
          </a:p>
        </p:txBody>
      </p:sp>
      <p:sp>
        <p:nvSpPr>
          <p:cNvPr id="3" name="Subtitle 2"/>
          <p:cNvSpPr>
            <a:spLocks noGrp="1"/>
          </p:cNvSpPr>
          <p:nvPr>
            <p:ph type="subTitle" idx="1"/>
          </p:nvPr>
        </p:nvSpPr>
        <p:spPr>
          <a:xfrm>
            <a:off x="1371600" y="1828800"/>
            <a:ext cx="6400800" cy="3810000"/>
          </a:xfrm>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752600"/>
            <a:ext cx="6477000" cy="427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011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spcBef>
                <a:spcPts val="0"/>
              </a:spcBef>
            </a:pPr>
            <a:r>
              <a:rPr lang="en-US" sz="3200" b="1" dirty="0">
                <a:solidFill>
                  <a:srgbClr val="C00000"/>
                </a:solidFill>
                <a:latin typeface="Times New Roman"/>
                <a:ea typeface="Times New Roman"/>
                <a:cs typeface="+mn-cs"/>
              </a:rPr>
              <a:t>Summary Table &amp; Visual </a:t>
            </a:r>
            <a:r>
              <a:rPr lang="en-US" sz="3200" b="1" dirty="0" smtClean="0">
                <a:solidFill>
                  <a:srgbClr val="C00000"/>
                </a:solidFill>
                <a:latin typeface="Times New Roman"/>
                <a:ea typeface="Times New Roman"/>
                <a:cs typeface="+mn-cs"/>
              </a:rPr>
              <a:t>Representations</a:t>
            </a:r>
            <a:endParaRPr lang="en-US" dirty="0">
              <a:solidFill>
                <a:srgbClr val="C00000"/>
              </a:solidFill>
            </a:endParaRPr>
          </a:p>
        </p:txBody>
      </p:sp>
      <p:sp>
        <p:nvSpPr>
          <p:cNvPr id="3" name="Content Placeholder 2"/>
          <p:cNvSpPr>
            <a:spLocks noGrp="1"/>
          </p:cNvSpPr>
          <p:nvPr>
            <p:ph idx="1"/>
          </p:nvPr>
        </p:nvSpPr>
        <p:spPr>
          <a:solidFill>
            <a:schemeClr val="bg2"/>
          </a:solidFill>
        </p:spPr>
        <p:txBody>
          <a:bodyPr/>
          <a:lstStyle/>
          <a:p>
            <a:pPr algn="just">
              <a:spcBef>
                <a:spcPts val="0"/>
              </a:spcBef>
            </a:pPr>
            <a:r>
              <a:rPr lang="en-US" dirty="0" smtClean="0">
                <a:effectLst/>
                <a:latin typeface="Times New Roman"/>
                <a:ea typeface="Times New Roman"/>
              </a:rPr>
              <a:t> </a:t>
            </a:r>
          </a:p>
          <a:p>
            <a:pPr algn="just">
              <a:spcBef>
                <a:spcPts val="0"/>
              </a:spcBef>
              <a:tabLst>
                <a:tab pos="342900" algn="l"/>
              </a:tabLst>
            </a:pPr>
            <a:r>
              <a:rPr lang="en-US" dirty="0" smtClean="0">
                <a:effectLst/>
                <a:latin typeface="Times New Roman"/>
                <a:ea typeface="Times New Roman"/>
              </a:rPr>
              <a:t>Enrollments targets</a:t>
            </a:r>
          </a:p>
          <a:p>
            <a:pPr algn="just">
              <a:spcBef>
                <a:spcPts val="0"/>
              </a:spcBef>
              <a:tabLst>
                <a:tab pos="342900" algn="l"/>
              </a:tabLst>
            </a:pPr>
            <a:r>
              <a:rPr lang="en-US" dirty="0" smtClean="0">
                <a:effectLst/>
                <a:latin typeface="Times New Roman"/>
                <a:ea typeface="Times New Roman"/>
              </a:rPr>
              <a:t>Personnel requirements</a:t>
            </a:r>
          </a:p>
          <a:p>
            <a:pPr algn="just">
              <a:spcBef>
                <a:spcPts val="0"/>
              </a:spcBef>
              <a:tabLst>
                <a:tab pos="342900" algn="l"/>
              </a:tabLst>
            </a:pPr>
            <a:r>
              <a:rPr lang="en-US" dirty="0" smtClean="0">
                <a:effectLst/>
                <a:latin typeface="Times New Roman"/>
                <a:ea typeface="Times New Roman"/>
              </a:rPr>
              <a:t>Important projects</a:t>
            </a:r>
          </a:p>
          <a:p>
            <a:pPr algn="just">
              <a:spcBef>
                <a:spcPts val="0"/>
              </a:spcBef>
              <a:tabLst>
                <a:tab pos="342900" algn="l"/>
              </a:tabLst>
            </a:pPr>
            <a:r>
              <a:rPr lang="en-US" dirty="0" smtClean="0">
                <a:effectLst/>
                <a:latin typeface="Times New Roman"/>
                <a:ea typeface="Times New Roman"/>
              </a:rPr>
              <a:t>Plant and facilities</a:t>
            </a:r>
          </a:p>
          <a:p>
            <a:pPr algn="just">
              <a:spcBef>
                <a:spcPts val="0"/>
              </a:spcBef>
              <a:tabLst>
                <a:tab pos="342900" algn="l"/>
              </a:tabLst>
            </a:pPr>
            <a:r>
              <a:rPr lang="en-US" dirty="0" smtClean="0">
                <a:effectLst/>
                <a:latin typeface="Times New Roman"/>
                <a:ea typeface="Times New Roman"/>
              </a:rPr>
              <a:t>Annual statement of projects &amp; financial outlay </a:t>
            </a:r>
          </a:p>
          <a:p>
            <a:pPr algn="just">
              <a:spcBef>
                <a:spcPts val="0"/>
              </a:spcBef>
              <a:tabLst>
                <a:tab pos="342900" algn="l"/>
              </a:tabLst>
            </a:pPr>
            <a:r>
              <a:rPr lang="en-US" dirty="0" smtClean="0">
                <a:effectLst/>
                <a:latin typeface="Times New Roman"/>
                <a:ea typeface="Times New Roman"/>
              </a:rPr>
              <a:t>Sources of finance</a:t>
            </a:r>
          </a:p>
          <a:p>
            <a:endParaRPr lang="en-US" dirty="0"/>
          </a:p>
        </p:txBody>
      </p:sp>
    </p:spTree>
    <p:extLst>
      <p:ext uri="{BB962C8B-B14F-4D97-AF65-F5344CB8AC3E}">
        <p14:creationId xmlns:p14="http://schemas.microsoft.com/office/powerpoint/2010/main" val="990882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Bauhaus 93" pitchFamily="82" charset="0"/>
              </a:rPr>
              <a:t>Example…. Lesson Plan</a:t>
            </a:r>
            <a:endParaRPr lang="en-US" dirty="0">
              <a:latin typeface="Bauhaus 93" pitchFamily="82" charset="0"/>
            </a:endParaRPr>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0200"/>
            <a:ext cx="8305801"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10053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marR="0">
              <a:spcBef>
                <a:spcPts val="0"/>
              </a:spcBef>
              <a:spcAft>
                <a:spcPts val="0"/>
              </a:spcAft>
            </a:pPr>
            <a:r>
              <a:rPr lang="en-US" sz="3200" b="1" dirty="0" smtClean="0">
                <a:solidFill>
                  <a:srgbClr val="C00000"/>
                </a:solidFill>
                <a:effectLst/>
                <a:latin typeface="Segoe Script" pitchFamily="34" charset="0"/>
                <a:ea typeface="Times New Roman"/>
              </a:rPr>
              <a:t>Criteria and characteristics of plan document</a:t>
            </a:r>
            <a:endParaRPr lang="en-US" sz="3200" dirty="0">
              <a:solidFill>
                <a:srgbClr val="C00000"/>
              </a:solidFill>
              <a:latin typeface="Segoe Script" pitchFamily="34" charset="0"/>
            </a:endParaRPr>
          </a:p>
        </p:txBody>
      </p:sp>
      <p:sp>
        <p:nvSpPr>
          <p:cNvPr id="3" name="Content Placeholder 2"/>
          <p:cNvSpPr>
            <a:spLocks noGrp="1"/>
          </p:cNvSpPr>
          <p:nvPr>
            <p:ph idx="1"/>
          </p:nvPr>
        </p:nvSpPr>
        <p:spPr>
          <a:xfrm>
            <a:off x="457200" y="1371600"/>
            <a:ext cx="8229600" cy="5105400"/>
          </a:xfrm>
          <a:solidFill>
            <a:schemeClr val="bg2"/>
          </a:solidFill>
        </p:spPr>
        <p:txBody>
          <a:bodyPr>
            <a:normAutofit fontScale="77500" lnSpcReduction="20000"/>
          </a:bodyPr>
          <a:lstStyle/>
          <a:p>
            <a:pPr marL="0" marR="0" indent="0" algn="just">
              <a:spcBef>
                <a:spcPts val="0"/>
              </a:spcBef>
              <a:spcAft>
                <a:spcPts val="0"/>
              </a:spcAft>
              <a:buNone/>
            </a:pPr>
            <a:r>
              <a:rPr lang="en-US" b="1" u="sng" dirty="0" smtClean="0">
                <a:effectLst/>
                <a:latin typeface="Times New Roman"/>
                <a:ea typeface="Times New Roman"/>
              </a:rPr>
              <a:t>Brevity</a:t>
            </a:r>
            <a:endParaRPr lang="en-US" dirty="0" smtClean="0">
              <a:effectLst/>
              <a:latin typeface="Times New Roman"/>
              <a:ea typeface="Times New Roman"/>
            </a:endParaRPr>
          </a:p>
          <a:p>
            <a:pPr marL="0" marR="0" indent="0" algn="just">
              <a:spcBef>
                <a:spcPts val="0"/>
              </a:spcBef>
              <a:spcAft>
                <a:spcPts val="0"/>
              </a:spcAft>
              <a:buNone/>
            </a:pPr>
            <a:r>
              <a:rPr lang="en-US" i="1" dirty="0" smtClean="0">
                <a:effectLst/>
                <a:latin typeface="Times New Roman"/>
                <a:ea typeface="Times New Roman"/>
              </a:rPr>
              <a:t>The planner has to develop techniques of conveying the most amount of information within the least confines of space, and this is called brevity.</a:t>
            </a:r>
            <a:endParaRPr lang="en-US" dirty="0" smtClean="0">
              <a:effectLst/>
              <a:latin typeface="Times New Roman"/>
              <a:ea typeface="Times New Roman"/>
            </a:endParaRPr>
          </a:p>
          <a:p>
            <a:pPr marL="0" marR="0" indent="0" algn="just">
              <a:spcBef>
                <a:spcPts val="0"/>
              </a:spcBef>
              <a:spcAft>
                <a:spcPts val="0"/>
              </a:spcAft>
              <a:buNone/>
            </a:pPr>
            <a:r>
              <a:rPr lang="en-US" dirty="0" smtClean="0">
                <a:effectLst/>
                <a:latin typeface="Times New Roman"/>
                <a:ea typeface="Times New Roman"/>
              </a:rPr>
              <a:t> </a:t>
            </a:r>
          </a:p>
          <a:p>
            <a:pPr marL="0" marR="0" indent="0" algn="just">
              <a:spcBef>
                <a:spcPts val="0"/>
              </a:spcBef>
              <a:spcAft>
                <a:spcPts val="0"/>
              </a:spcAft>
              <a:buNone/>
            </a:pPr>
            <a:r>
              <a:rPr lang="en-US" b="1" u="sng" dirty="0" smtClean="0">
                <a:effectLst/>
                <a:latin typeface="Times New Roman"/>
                <a:ea typeface="Times New Roman"/>
              </a:rPr>
              <a:t>Clarity</a:t>
            </a:r>
            <a:endParaRPr lang="en-US" dirty="0" smtClean="0">
              <a:effectLst/>
              <a:latin typeface="Times New Roman"/>
              <a:ea typeface="Times New Roman"/>
            </a:endParaRPr>
          </a:p>
          <a:p>
            <a:pPr marL="0" marR="0" indent="0" algn="just">
              <a:spcBef>
                <a:spcPts val="0"/>
              </a:spcBef>
              <a:spcAft>
                <a:spcPts val="0"/>
              </a:spcAft>
              <a:buNone/>
            </a:pPr>
            <a:r>
              <a:rPr lang="en-US" dirty="0" smtClean="0">
                <a:effectLst/>
                <a:latin typeface="Times New Roman"/>
                <a:ea typeface="Times New Roman"/>
              </a:rPr>
              <a:t>	</a:t>
            </a:r>
            <a:r>
              <a:rPr lang="en-US" i="1" dirty="0" smtClean="0">
                <a:effectLst/>
                <a:latin typeface="Times New Roman"/>
                <a:ea typeface="Times New Roman"/>
              </a:rPr>
              <a:t>A clear, straight forward and non technical style of language is called clarity.</a:t>
            </a:r>
            <a:endParaRPr lang="en-US" dirty="0" smtClean="0">
              <a:effectLst/>
              <a:latin typeface="Times New Roman"/>
              <a:ea typeface="Times New Roman"/>
            </a:endParaRPr>
          </a:p>
          <a:p>
            <a:pPr marL="0" marR="0" indent="0" algn="just">
              <a:spcBef>
                <a:spcPts val="0"/>
              </a:spcBef>
              <a:spcAft>
                <a:spcPts val="0"/>
              </a:spcAft>
              <a:buNone/>
            </a:pPr>
            <a:r>
              <a:rPr lang="en-US" dirty="0" smtClean="0">
                <a:effectLst/>
                <a:latin typeface="Times New Roman"/>
                <a:ea typeface="Times New Roman"/>
              </a:rPr>
              <a:t> </a:t>
            </a:r>
          </a:p>
          <a:p>
            <a:pPr marL="0" marR="0" indent="0" algn="just">
              <a:spcBef>
                <a:spcPts val="0"/>
              </a:spcBef>
              <a:spcAft>
                <a:spcPts val="0"/>
              </a:spcAft>
              <a:buNone/>
            </a:pPr>
            <a:r>
              <a:rPr lang="en-US" b="1" u="sng" dirty="0" smtClean="0">
                <a:effectLst/>
                <a:latin typeface="Times New Roman"/>
                <a:ea typeface="Times New Roman"/>
              </a:rPr>
              <a:t>Self-contained comprehensiveness</a:t>
            </a:r>
            <a:endParaRPr lang="en-US" dirty="0" smtClean="0">
              <a:effectLst/>
              <a:latin typeface="Times New Roman"/>
              <a:ea typeface="Times New Roman"/>
            </a:endParaRPr>
          </a:p>
          <a:p>
            <a:pPr marL="0" marR="0" indent="0" algn="just">
              <a:spcBef>
                <a:spcPts val="0"/>
              </a:spcBef>
              <a:spcAft>
                <a:spcPts val="0"/>
              </a:spcAft>
              <a:buNone/>
            </a:pPr>
            <a:r>
              <a:rPr lang="en-US" i="1" dirty="0" smtClean="0">
                <a:effectLst/>
                <a:latin typeface="Times New Roman"/>
                <a:ea typeface="Times New Roman"/>
              </a:rPr>
              <a:t> </a:t>
            </a:r>
            <a:endParaRPr lang="en-US" dirty="0" smtClean="0">
              <a:effectLst/>
              <a:latin typeface="Times New Roman"/>
              <a:ea typeface="Times New Roman"/>
            </a:endParaRPr>
          </a:p>
          <a:p>
            <a:pPr marL="0" marR="0" indent="0" algn="just">
              <a:spcBef>
                <a:spcPts val="0"/>
              </a:spcBef>
              <a:spcAft>
                <a:spcPts val="0"/>
              </a:spcAft>
              <a:buNone/>
            </a:pPr>
            <a:r>
              <a:rPr lang="en-US" i="1" dirty="0" smtClean="0">
                <a:effectLst/>
                <a:latin typeface="Times New Roman"/>
                <a:ea typeface="Times New Roman"/>
              </a:rPr>
              <a:t>A plan must stand by itself and be self-explanatory in the sense that the reader, whether he needs it for the purpose of signifying approval or for information or to obtain directives for action, should be able to get all the salient information without having to go elsewhere.</a:t>
            </a:r>
            <a:endParaRPr lang="en-US" dirty="0" smtClean="0">
              <a:effectLst/>
              <a:latin typeface="Times New Roman"/>
              <a:ea typeface="Times New Roman"/>
            </a:endParaRPr>
          </a:p>
          <a:p>
            <a:pPr marL="0" indent="0">
              <a:buNone/>
            </a:pPr>
            <a:endParaRPr lang="en-US" dirty="0"/>
          </a:p>
        </p:txBody>
      </p:sp>
    </p:spTree>
    <p:extLst>
      <p:ext uri="{BB962C8B-B14F-4D97-AF65-F5344CB8AC3E}">
        <p14:creationId xmlns:p14="http://schemas.microsoft.com/office/powerpoint/2010/main" val="2190741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rmAutofit/>
          </a:bodyPr>
          <a:lstStyle/>
          <a:p>
            <a:pPr lvl="0">
              <a:spcBef>
                <a:spcPts val="0"/>
              </a:spcBef>
            </a:pPr>
            <a:r>
              <a:rPr lang="en-US" sz="3200" b="1" dirty="0">
                <a:solidFill>
                  <a:prstClr val="black"/>
                </a:solidFill>
                <a:latin typeface="Times New Roman"/>
                <a:ea typeface="Times New Roman"/>
                <a:cs typeface="+mn-cs"/>
              </a:rPr>
              <a:t>DRAFTING OF PLAN </a:t>
            </a:r>
            <a:r>
              <a:rPr lang="en-US" sz="3200" b="1" dirty="0" smtClean="0">
                <a:solidFill>
                  <a:prstClr val="black"/>
                </a:solidFill>
                <a:latin typeface="Times New Roman"/>
                <a:ea typeface="Times New Roman"/>
                <a:cs typeface="+mn-cs"/>
              </a:rPr>
              <a:t>DOCUMENT</a:t>
            </a:r>
            <a:endParaRPr lang="en-US" dirty="0"/>
          </a:p>
        </p:txBody>
      </p:sp>
      <p:sp>
        <p:nvSpPr>
          <p:cNvPr id="3" name="Content Placeholder 2"/>
          <p:cNvSpPr>
            <a:spLocks noGrp="1"/>
          </p:cNvSpPr>
          <p:nvPr>
            <p:ph idx="1"/>
          </p:nvPr>
        </p:nvSpPr>
        <p:spPr/>
        <p:txBody>
          <a:bodyPr>
            <a:normAutofit/>
          </a:bodyPr>
          <a:lstStyle/>
          <a:p>
            <a:pPr marL="0" marR="0" indent="0" algn="just">
              <a:spcBef>
                <a:spcPts val="0"/>
              </a:spcBef>
              <a:spcAft>
                <a:spcPts val="0"/>
              </a:spcAft>
              <a:buNone/>
            </a:pPr>
            <a:r>
              <a:rPr lang="en-US" dirty="0" smtClean="0">
                <a:effectLst/>
                <a:latin typeface="Times New Roman"/>
                <a:ea typeface="Times New Roman"/>
              </a:rPr>
              <a:t> </a:t>
            </a:r>
            <a:r>
              <a:rPr lang="en-US" sz="4000" b="1" dirty="0" smtClean="0">
                <a:solidFill>
                  <a:schemeClr val="tx2">
                    <a:lumMod val="60000"/>
                    <a:lumOff val="40000"/>
                  </a:schemeClr>
                </a:solidFill>
                <a:latin typeface="Times New Roman"/>
                <a:ea typeface="Times New Roman"/>
              </a:rPr>
              <a:t>1</a:t>
            </a:r>
            <a:r>
              <a:rPr lang="en-US" sz="4000" b="1" baseline="30000" dirty="0" smtClean="0">
                <a:solidFill>
                  <a:schemeClr val="tx2">
                    <a:lumMod val="60000"/>
                    <a:lumOff val="40000"/>
                  </a:schemeClr>
                </a:solidFill>
                <a:effectLst/>
                <a:latin typeface="Times New Roman"/>
                <a:ea typeface="Times New Roman"/>
              </a:rPr>
              <a:t>st</a:t>
            </a:r>
            <a:r>
              <a:rPr lang="en-US" sz="4000" b="1" dirty="0" smtClean="0">
                <a:solidFill>
                  <a:schemeClr val="tx2">
                    <a:lumMod val="60000"/>
                    <a:lumOff val="40000"/>
                  </a:schemeClr>
                </a:solidFill>
                <a:effectLst/>
                <a:latin typeface="Times New Roman"/>
                <a:ea typeface="Times New Roman"/>
              </a:rPr>
              <a:t>  Draft</a:t>
            </a:r>
            <a:endParaRPr lang="en-US" sz="4000" dirty="0" smtClean="0">
              <a:solidFill>
                <a:schemeClr val="tx2">
                  <a:lumMod val="60000"/>
                  <a:lumOff val="40000"/>
                </a:schemeClr>
              </a:solidFill>
              <a:effectLst/>
              <a:latin typeface="Times New Roman"/>
              <a:ea typeface="Times New Roman"/>
            </a:endParaRPr>
          </a:p>
          <a:p>
            <a:pPr marL="0" marR="0" indent="0" algn="just">
              <a:spcBef>
                <a:spcPts val="0"/>
              </a:spcBef>
              <a:spcAft>
                <a:spcPts val="0"/>
              </a:spcAft>
              <a:buNone/>
            </a:pPr>
            <a:r>
              <a:rPr lang="en-US" dirty="0" smtClean="0">
                <a:effectLst/>
                <a:latin typeface="Times New Roman"/>
                <a:ea typeface="Times New Roman"/>
              </a:rPr>
              <a:t>	Confidential</a:t>
            </a:r>
          </a:p>
          <a:p>
            <a:pPr marL="0" marR="0" indent="0" algn="just">
              <a:spcBef>
                <a:spcPts val="0"/>
              </a:spcBef>
              <a:spcAft>
                <a:spcPts val="0"/>
              </a:spcAft>
              <a:buNone/>
            </a:pPr>
            <a:r>
              <a:rPr lang="en-US" dirty="0" smtClean="0">
                <a:effectLst/>
                <a:latin typeface="Times New Roman"/>
                <a:ea typeface="Times New Roman"/>
              </a:rPr>
              <a:t>	Planning commission committee reports</a:t>
            </a:r>
          </a:p>
          <a:p>
            <a:pPr marL="0" marR="0" indent="0" algn="just">
              <a:spcBef>
                <a:spcPts val="0"/>
              </a:spcBef>
              <a:spcAft>
                <a:spcPts val="0"/>
              </a:spcAft>
              <a:buNone/>
            </a:pPr>
            <a:r>
              <a:rPr lang="en-US" dirty="0" smtClean="0">
                <a:effectLst/>
                <a:latin typeface="Times New Roman"/>
                <a:ea typeface="Times New Roman"/>
              </a:rPr>
              <a:t>	Checking</a:t>
            </a:r>
          </a:p>
          <a:p>
            <a:pPr marL="0" marR="0" indent="0" algn="just">
              <a:spcBef>
                <a:spcPts val="0"/>
              </a:spcBef>
              <a:spcAft>
                <a:spcPts val="0"/>
              </a:spcAft>
              <a:buNone/>
            </a:pPr>
            <a:r>
              <a:rPr lang="en-US" dirty="0" smtClean="0">
                <a:effectLst/>
                <a:latin typeface="Times New Roman"/>
                <a:ea typeface="Times New Roman"/>
              </a:rPr>
              <a:t>	Internal consistency</a:t>
            </a:r>
          </a:p>
          <a:p>
            <a:pPr marL="0" marR="0" indent="0" algn="just">
              <a:spcBef>
                <a:spcPts val="0"/>
              </a:spcBef>
              <a:spcAft>
                <a:spcPts val="0"/>
              </a:spcAft>
              <a:buNone/>
            </a:pPr>
            <a:r>
              <a:rPr lang="en-US" dirty="0" smtClean="0">
                <a:effectLst/>
                <a:latin typeface="Times New Roman"/>
                <a:ea typeface="Times New Roman"/>
              </a:rPr>
              <a:t>	Availability of resources</a:t>
            </a:r>
          </a:p>
          <a:p>
            <a:pPr marL="0" marR="0" indent="0" algn="just">
              <a:spcBef>
                <a:spcPts val="0"/>
              </a:spcBef>
              <a:spcAft>
                <a:spcPts val="0"/>
              </a:spcAft>
              <a:buNone/>
            </a:pPr>
            <a:r>
              <a:rPr lang="en-US" dirty="0" smtClean="0">
                <a:effectLst/>
                <a:latin typeface="Times New Roman"/>
                <a:ea typeface="Times New Roman"/>
              </a:rPr>
              <a:t>	Priority setting, phasing of activities</a:t>
            </a:r>
          </a:p>
          <a:p>
            <a:pPr marL="0" marR="0" indent="0" algn="just">
              <a:spcBef>
                <a:spcPts val="0"/>
              </a:spcBef>
              <a:spcAft>
                <a:spcPts val="0"/>
              </a:spcAft>
              <a:buNone/>
            </a:pPr>
            <a:r>
              <a:rPr lang="en-US" dirty="0" smtClean="0">
                <a:effectLst/>
                <a:latin typeface="Times New Roman"/>
                <a:ea typeface="Times New Roman"/>
              </a:rPr>
              <a:t>	Feasibility of specific projects</a:t>
            </a:r>
            <a:endParaRPr lang="en-US" dirty="0">
              <a:effectLst/>
              <a:latin typeface="Times New Roman"/>
              <a:ea typeface="Times New Roman"/>
            </a:endParaRPr>
          </a:p>
        </p:txBody>
      </p:sp>
    </p:spTree>
    <p:extLst>
      <p:ext uri="{BB962C8B-B14F-4D97-AF65-F5344CB8AC3E}">
        <p14:creationId xmlns:p14="http://schemas.microsoft.com/office/powerpoint/2010/main" val="16826339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Autofit/>
          </a:bodyPr>
          <a:lstStyle/>
          <a:p>
            <a:pPr lvl="0" indent="457200" algn="l">
              <a:spcBef>
                <a:spcPts val="0"/>
              </a:spcBef>
            </a:pPr>
            <a:r>
              <a:rPr lang="en-US" b="1" dirty="0" smtClean="0">
                <a:solidFill>
                  <a:schemeClr val="tx2">
                    <a:lumMod val="60000"/>
                    <a:lumOff val="40000"/>
                  </a:schemeClr>
                </a:solidFill>
                <a:latin typeface="Times New Roman"/>
                <a:ea typeface="Times New Roman"/>
                <a:cs typeface="+mn-cs"/>
              </a:rPr>
              <a:t>2</a:t>
            </a:r>
            <a:r>
              <a:rPr lang="en-US" b="1" baseline="30000" dirty="0" smtClean="0">
                <a:solidFill>
                  <a:schemeClr val="tx2">
                    <a:lumMod val="60000"/>
                    <a:lumOff val="40000"/>
                  </a:schemeClr>
                </a:solidFill>
                <a:latin typeface="Times New Roman"/>
                <a:ea typeface="Times New Roman"/>
                <a:cs typeface="+mn-cs"/>
              </a:rPr>
              <a:t>nd</a:t>
            </a:r>
            <a:r>
              <a:rPr lang="en-US" b="1" dirty="0" smtClean="0">
                <a:solidFill>
                  <a:schemeClr val="tx2">
                    <a:lumMod val="60000"/>
                    <a:lumOff val="40000"/>
                  </a:schemeClr>
                </a:solidFill>
                <a:latin typeface="Times New Roman"/>
                <a:ea typeface="Times New Roman"/>
                <a:cs typeface="+mn-cs"/>
              </a:rPr>
              <a:t> Draft</a:t>
            </a:r>
            <a:endParaRPr lang="en-US" sz="6000" dirty="0">
              <a:solidFill>
                <a:schemeClr val="tx2">
                  <a:lumMod val="60000"/>
                  <a:lumOff val="40000"/>
                </a:schemeClr>
              </a:solidFill>
            </a:endParaRPr>
          </a:p>
        </p:txBody>
      </p:sp>
      <p:sp>
        <p:nvSpPr>
          <p:cNvPr id="3" name="Content Placeholder 2"/>
          <p:cNvSpPr>
            <a:spLocks noGrp="1"/>
          </p:cNvSpPr>
          <p:nvPr>
            <p:ph idx="1"/>
          </p:nvPr>
        </p:nvSpPr>
        <p:spPr>
          <a:solidFill>
            <a:schemeClr val="tx2">
              <a:lumMod val="20000"/>
              <a:lumOff val="80000"/>
            </a:schemeClr>
          </a:solidFill>
        </p:spPr>
        <p:txBody>
          <a:bodyPr/>
          <a:lstStyle/>
          <a:p>
            <a:pPr marL="0" marR="0" algn="just">
              <a:spcBef>
                <a:spcPts val="0"/>
              </a:spcBef>
              <a:spcAft>
                <a:spcPts val="0"/>
              </a:spcAft>
            </a:pPr>
            <a:r>
              <a:rPr lang="en-US" dirty="0" smtClean="0">
                <a:effectLst/>
                <a:latin typeface="Times New Roman"/>
                <a:ea typeface="Times New Roman"/>
              </a:rPr>
              <a:t>	Revised with care</a:t>
            </a:r>
          </a:p>
          <a:p>
            <a:pPr marL="0" marR="0" algn="just">
              <a:spcBef>
                <a:spcPts val="0"/>
              </a:spcBef>
              <a:spcAft>
                <a:spcPts val="0"/>
              </a:spcAft>
            </a:pPr>
            <a:r>
              <a:rPr lang="en-US" dirty="0" smtClean="0">
                <a:effectLst/>
                <a:latin typeface="Times New Roman"/>
                <a:ea typeface="Times New Roman"/>
              </a:rPr>
              <a:t>	Plan language</a:t>
            </a:r>
          </a:p>
          <a:p>
            <a:pPr marL="0" marR="0" algn="just">
              <a:spcBef>
                <a:spcPts val="0"/>
              </a:spcBef>
              <a:spcAft>
                <a:spcPts val="0"/>
              </a:spcAft>
            </a:pPr>
            <a:r>
              <a:rPr lang="en-US" dirty="0" smtClean="0">
                <a:effectLst/>
                <a:latin typeface="Times New Roman"/>
                <a:ea typeface="Times New Roman"/>
              </a:rPr>
              <a:t>	Publicly open</a:t>
            </a:r>
          </a:p>
          <a:p>
            <a:pPr marL="0" marR="0" algn="just">
              <a:spcBef>
                <a:spcPts val="0"/>
              </a:spcBef>
              <a:spcAft>
                <a:spcPts val="0"/>
              </a:spcAft>
            </a:pPr>
            <a:r>
              <a:rPr lang="en-US" dirty="0" smtClean="0">
                <a:effectLst/>
                <a:latin typeface="Times New Roman"/>
                <a:ea typeface="Times New Roman"/>
              </a:rPr>
              <a:t>	Comments and opinions</a:t>
            </a:r>
          </a:p>
          <a:p>
            <a:endParaRPr lang="en-US" dirty="0"/>
          </a:p>
        </p:txBody>
      </p:sp>
    </p:spTree>
    <p:extLst>
      <p:ext uri="{BB962C8B-B14F-4D97-AF65-F5344CB8AC3E}">
        <p14:creationId xmlns:p14="http://schemas.microsoft.com/office/powerpoint/2010/main" val="2565895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Autofit/>
          </a:bodyPr>
          <a:lstStyle/>
          <a:p>
            <a:pPr lvl="0" indent="457200" algn="l">
              <a:spcBef>
                <a:spcPts val="0"/>
              </a:spcBef>
            </a:pPr>
            <a:r>
              <a:rPr lang="en-US" b="1" dirty="0" smtClean="0">
                <a:solidFill>
                  <a:schemeClr val="tx2">
                    <a:lumMod val="60000"/>
                    <a:lumOff val="40000"/>
                  </a:schemeClr>
                </a:solidFill>
                <a:latin typeface="Times New Roman"/>
                <a:ea typeface="Times New Roman"/>
                <a:cs typeface="+mn-cs"/>
              </a:rPr>
              <a:t>3</a:t>
            </a:r>
            <a:r>
              <a:rPr lang="en-US" b="1" baseline="30000" dirty="0" smtClean="0">
                <a:solidFill>
                  <a:schemeClr val="tx2">
                    <a:lumMod val="60000"/>
                    <a:lumOff val="40000"/>
                  </a:schemeClr>
                </a:solidFill>
                <a:latin typeface="Times New Roman"/>
                <a:ea typeface="Times New Roman"/>
                <a:cs typeface="+mn-cs"/>
              </a:rPr>
              <a:t>rd</a:t>
            </a:r>
            <a:r>
              <a:rPr lang="en-US" b="1" dirty="0" smtClean="0">
                <a:solidFill>
                  <a:schemeClr val="tx2">
                    <a:lumMod val="60000"/>
                    <a:lumOff val="40000"/>
                  </a:schemeClr>
                </a:solidFill>
                <a:latin typeface="Times New Roman"/>
                <a:ea typeface="Times New Roman"/>
                <a:cs typeface="+mn-cs"/>
              </a:rPr>
              <a:t> Draft</a:t>
            </a:r>
            <a:endParaRPr lang="en-US" sz="6000" dirty="0">
              <a:solidFill>
                <a:schemeClr val="tx2">
                  <a:lumMod val="60000"/>
                  <a:lumOff val="40000"/>
                </a:schemeClr>
              </a:solidFill>
            </a:endParaRPr>
          </a:p>
        </p:txBody>
      </p:sp>
      <p:sp>
        <p:nvSpPr>
          <p:cNvPr id="3" name="Content Placeholder 2"/>
          <p:cNvSpPr>
            <a:spLocks noGrp="1"/>
          </p:cNvSpPr>
          <p:nvPr>
            <p:ph idx="1"/>
          </p:nvPr>
        </p:nvSpPr>
        <p:spPr>
          <a:solidFill>
            <a:schemeClr val="bg2"/>
          </a:solidFill>
        </p:spPr>
        <p:txBody>
          <a:bodyPr/>
          <a:lstStyle/>
          <a:p>
            <a:pPr marL="0" marR="0" algn="just">
              <a:spcBef>
                <a:spcPts val="0"/>
              </a:spcBef>
              <a:spcAft>
                <a:spcPts val="0"/>
              </a:spcAft>
            </a:pPr>
            <a:r>
              <a:rPr lang="en-US" dirty="0" smtClean="0">
                <a:effectLst/>
                <a:latin typeface="Times New Roman"/>
                <a:ea typeface="Times New Roman"/>
              </a:rPr>
              <a:t>	Final draft</a:t>
            </a:r>
          </a:p>
          <a:p>
            <a:pPr marL="0" marR="0" algn="just">
              <a:spcBef>
                <a:spcPts val="0"/>
              </a:spcBef>
              <a:spcAft>
                <a:spcPts val="0"/>
              </a:spcAft>
            </a:pPr>
            <a:r>
              <a:rPr lang="en-US" dirty="0" smtClean="0">
                <a:effectLst/>
                <a:latin typeface="Times New Roman"/>
                <a:ea typeface="Times New Roman"/>
              </a:rPr>
              <a:t>	Informal meetings with politicians</a:t>
            </a:r>
          </a:p>
          <a:p>
            <a:pPr marL="0" marR="0" algn="just">
              <a:spcBef>
                <a:spcPts val="0"/>
              </a:spcBef>
              <a:spcAft>
                <a:spcPts val="0"/>
              </a:spcAft>
            </a:pPr>
            <a:r>
              <a:rPr lang="en-US" dirty="0" smtClean="0">
                <a:effectLst/>
                <a:latin typeface="Times New Roman"/>
                <a:ea typeface="Times New Roman"/>
              </a:rPr>
              <a:t>	Consultations with treasurer, administration 	and central planning organization</a:t>
            </a:r>
          </a:p>
          <a:p>
            <a:pPr marL="0" marR="0" indent="0" algn="just">
              <a:spcBef>
                <a:spcPts val="0"/>
              </a:spcBef>
              <a:spcAft>
                <a:spcPts val="0"/>
              </a:spcAft>
              <a:buNone/>
            </a:pPr>
            <a:endParaRPr lang="en-US" dirty="0" smtClean="0">
              <a:effectLst/>
              <a:latin typeface="Times New Roman"/>
              <a:ea typeface="Times New Roman"/>
            </a:endParaRPr>
          </a:p>
          <a:p>
            <a:endParaRPr lang="en-US" dirty="0"/>
          </a:p>
        </p:txBody>
      </p:sp>
    </p:spTree>
    <p:extLst>
      <p:ext uri="{BB962C8B-B14F-4D97-AF65-F5344CB8AC3E}">
        <p14:creationId xmlns:p14="http://schemas.microsoft.com/office/powerpoint/2010/main" val="3550652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9898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7200"/>
            <a:ext cx="82296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85354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85801"/>
            <a:ext cx="7162799" cy="502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901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spcBef>
                <a:spcPct val="20000"/>
              </a:spcBef>
            </a:pPr>
            <a:r>
              <a:rPr lang="en-US" b="1" dirty="0">
                <a:solidFill>
                  <a:srgbClr val="C00000"/>
                </a:solidFill>
                <a:ea typeface="+mn-ea"/>
                <a:cs typeface="+mn-cs"/>
              </a:rPr>
              <a:t>Plan </a:t>
            </a:r>
            <a:r>
              <a:rPr lang="en-US" b="1" dirty="0" smtClean="0">
                <a:solidFill>
                  <a:srgbClr val="C00000"/>
                </a:solidFill>
                <a:ea typeface="+mn-ea"/>
                <a:cs typeface="+mn-cs"/>
              </a:rPr>
              <a:t>Formulation</a:t>
            </a:r>
            <a:endParaRPr lang="en-US" sz="6000" dirty="0">
              <a:solidFill>
                <a:srgbClr val="C00000"/>
              </a:solidFill>
            </a:endParaRPr>
          </a:p>
        </p:txBody>
      </p:sp>
      <p:sp>
        <p:nvSpPr>
          <p:cNvPr id="3" name="Content Placeholder 2"/>
          <p:cNvSpPr>
            <a:spLocks noGrp="1"/>
          </p:cNvSpPr>
          <p:nvPr>
            <p:ph idx="1"/>
          </p:nvPr>
        </p:nvSpPr>
        <p:spPr>
          <a:solidFill>
            <a:schemeClr val="accent2">
              <a:lumMod val="20000"/>
              <a:lumOff val="80000"/>
            </a:schemeClr>
          </a:solidFill>
        </p:spPr>
        <p:txBody>
          <a:bodyPr>
            <a:normAutofit/>
          </a:bodyPr>
          <a:lstStyle/>
          <a:p>
            <a:pPr marL="0" indent="0">
              <a:buNone/>
            </a:pPr>
            <a:r>
              <a:rPr lang="en-US" sz="3600" dirty="0"/>
              <a:t> </a:t>
            </a:r>
            <a:r>
              <a:rPr lang="en-US" sz="3600" dirty="0" smtClean="0"/>
              <a:t>This </a:t>
            </a:r>
            <a:r>
              <a:rPr lang="en-US" sz="3600" dirty="0"/>
              <a:t>stage deals with the preparation of a document to present clearly and comprehensively all the choices made to solve the problems and serve the needs of the country and the education system.</a:t>
            </a:r>
          </a:p>
          <a:p>
            <a:pPr marL="0" indent="0">
              <a:buNone/>
            </a:pPr>
            <a:endParaRPr lang="en-US" sz="3600" dirty="0"/>
          </a:p>
        </p:txBody>
      </p:sp>
    </p:spTree>
    <p:extLst>
      <p:ext uri="{BB962C8B-B14F-4D97-AF65-F5344CB8AC3E}">
        <p14:creationId xmlns:p14="http://schemas.microsoft.com/office/powerpoint/2010/main" val="725508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&amp; Length</a:t>
            </a:r>
            <a:endParaRPr lang="en-US" dirty="0"/>
          </a:p>
        </p:txBody>
      </p:sp>
      <p:sp>
        <p:nvSpPr>
          <p:cNvPr id="3" name="Content Placeholder 2"/>
          <p:cNvSpPr>
            <a:spLocks noGrp="1"/>
          </p:cNvSpPr>
          <p:nvPr>
            <p:ph idx="1"/>
          </p:nvPr>
        </p:nvSpPr>
        <p:spPr>
          <a:solidFill>
            <a:schemeClr val="accent2">
              <a:lumMod val="20000"/>
              <a:lumOff val="80000"/>
            </a:schemeClr>
          </a:solidFill>
        </p:spPr>
        <p:txBody>
          <a:bodyPr/>
          <a:lstStyle/>
          <a:p>
            <a:r>
              <a:rPr lang="en-US" dirty="0" smtClean="0"/>
              <a:t>Independent Plan: 100-150 Pages</a:t>
            </a:r>
          </a:p>
          <a:p>
            <a:r>
              <a:rPr lang="en-US" dirty="0" smtClean="0"/>
              <a:t>Chapter of a Plan:  35-50 Pages</a:t>
            </a:r>
          </a:p>
          <a:p>
            <a:r>
              <a:rPr lang="en-US" dirty="0" smtClean="0"/>
              <a:t>Annual Plan:  50-70  Pages</a:t>
            </a:r>
          </a:p>
          <a:p>
            <a:r>
              <a:rPr lang="en-US" dirty="0" smtClean="0"/>
              <a:t>Sector Plan: 40-50  Pages</a:t>
            </a:r>
            <a:endParaRPr lang="en-US" dirty="0"/>
          </a:p>
        </p:txBody>
      </p:sp>
    </p:spTree>
    <p:extLst>
      <p:ext uri="{BB962C8B-B14F-4D97-AF65-F5344CB8AC3E}">
        <p14:creationId xmlns:p14="http://schemas.microsoft.com/office/powerpoint/2010/main" val="2297692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spcBef>
                <a:spcPts val="0"/>
              </a:spcBef>
            </a:pPr>
            <a:r>
              <a:rPr lang="en-US" sz="3200" b="1" dirty="0" smtClean="0">
                <a:solidFill>
                  <a:prstClr val="black"/>
                </a:solidFill>
                <a:latin typeface="Times New Roman"/>
                <a:ea typeface="Times New Roman"/>
                <a:cs typeface="+mn-cs"/>
              </a:rPr>
              <a:t/>
            </a:r>
            <a:br>
              <a:rPr lang="en-US" sz="3200" b="1" dirty="0" smtClean="0">
                <a:solidFill>
                  <a:prstClr val="black"/>
                </a:solidFill>
                <a:latin typeface="Times New Roman"/>
                <a:ea typeface="Times New Roman"/>
                <a:cs typeface="+mn-cs"/>
              </a:rPr>
            </a:br>
            <a:r>
              <a:rPr lang="en-US" sz="3200" b="1" dirty="0" smtClean="0">
                <a:solidFill>
                  <a:prstClr val="black"/>
                </a:solidFill>
                <a:latin typeface="Times New Roman"/>
                <a:ea typeface="Times New Roman"/>
                <a:cs typeface="+mn-cs"/>
              </a:rPr>
              <a:t/>
            </a:r>
            <a:br>
              <a:rPr lang="en-US" sz="3200" b="1" dirty="0" smtClean="0">
                <a:solidFill>
                  <a:prstClr val="black"/>
                </a:solidFill>
                <a:latin typeface="Times New Roman"/>
                <a:ea typeface="Times New Roman"/>
                <a:cs typeface="+mn-cs"/>
              </a:rPr>
            </a:br>
            <a:r>
              <a:rPr lang="en-US" sz="3200" b="1" dirty="0" smtClean="0">
                <a:solidFill>
                  <a:prstClr val="black"/>
                </a:solidFill>
                <a:latin typeface="Times New Roman"/>
                <a:ea typeface="Times New Roman"/>
                <a:cs typeface="+mn-cs"/>
              </a:rPr>
              <a:t>Content </a:t>
            </a:r>
            <a:r>
              <a:rPr lang="en-US" sz="3200" b="1" dirty="0">
                <a:solidFill>
                  <a:prstClr val="black"/>
                </a:solidFill>
                <a:latin typeface="Times New Roman"/>
                <a:ea typeface="Times New Roman"/>
                <a:cs typeface="+mn-cs"/>
              </a:rPr>
              <a:t>&amp; Order of </a:t>
            </a:r>
            <a:r>
              <a:rPr lang="en-US" sz="3200" b="1" dirty="0" smtClean="0">
                <a:solidFill>
                  <a:prstClr val="black"/>
                </a:solidFill>
                <a:latin typeface="Times New Roman"/>
                <a:ea typeface="Times New Roman"/>
                <a:cs typeface="+mn-cs"/>
              </a:rPr>
              <a:t>Presentation</a:t>
            </a:r>
            <a:br>
              <a:rPr lang="en-US" sz="3200" b="1" dirty="0" smtClean="0">
                <a:solidFill>
                  <a:prstClr val="black"/>
                </a:solidFill>
                <a:latin typeface="Times New Roman"/>
                <a:ea typeface="Times New Roman"/>
                <a:cs typeface="+mn-cs"/>
              </a:rPr>
            </a:br>
            <a:r>
              <a:rPr lang="en-US" sz="3200" dirty="0">
                <a:solidFill>
                  <a:prstClr val="black"/>
                </a:solidFill>
                <a:latin typeface="Times New Roman"/>
                <a:ea typeface="Times New Roman"/>
                <a:cs typeface="+mn-cs"/>
              </a:rPr>
              <a:t/>
            </a:r>
            <a:br>
              <a:rPr lang="en-US" sz="3200" dirty="0">
                <a:solidFill>
                  <a:prstClr val="black"/>
                </a:solidFill>
                <a:latin typeface="Times New Roman"/>
                <a:ea typeface="Times New Roman"/>
                <a:cs typeface="+mn-cs"/>
              </a:rPr>
            </a:br>
            <a:endParaRPr lang="en-US" dirty="0"/>
          </a:p>
        </p:txBody>
      </p:sp>
      <p:sp>
        <p:nvSpPr>
          <p:cNvPr id="3" name="Content Placeholder 2"/>
          <p:cNvSpPr>
            <a:spLocks noGrp="1"/>
          </p:cNvSpPr>
          <p:nvPr>
            <p:ph idx="1"/>
          </p:nvPr>
        </p:nvSpPr>
        <p:spPr>
          <a:solidFill>
            <a:schemeClr val="accent2">
              <a:lumMod val="20000"/>
              <a:lumOff val="80000"/>
            </a:schemeClr>
          </a:solidFill>
        </p:spPr>
        <p:txBody>
          <a:bodyPr/>
          <a:lstStyle/>
          <a:p>
            <a:pPr marL="0" marR="0" indent="0">
              <a:spcBef>
                <a:spcPts val="0"/>
              </a:spcBef>
              <a:spcAft>
                <a:spcPts val="0"/>
              </a:spcAft>
              <a:buNone/>
            </a:pPr>
            <a:r>
              <a:rPr lang="en-US" b="1" dirty="0" smtClean="0">
                <a:solidFill>
                  <a:srgbClr val="C00000"/>
                </a:solidFill>
                <a:effectLst/>
                <a:latin typeface="Segoe Script" pitchFamily="34" charset="0"/>
                <a:ea typeface="Times New Roman"/>
              </a:rPr>
              <a:t>Chapter 1- Introduction</a:t>
            </a:r>
            <a:r>
              <a:rPr lang="en-US" dirty="0" smtClean="0">
                <a:effectLst/>
                <a:latin typeface="Times New Roman"/>
                <a:ea typeface="Times New Roman"/>
              </a:rPr>
              <a:t>	</a:t>
            </a:r>
          </a:p>
          <a:p>
            <a:pPr marL="0" marR="0" indent="0" algn="just">
              <a:spcBef>
                <a:spcPts val="0"/>
              </a:spcBef>
              <a:spcAft>
                <a:spcPts val="0"/>
              </a:spcAft>
              <a:buNone/>
            </a:pPr>
            <a:r>
              <a:rPr lang="en-US" dirty="0" smtClean="0">
                <a:effectLst/>
                <a:latin typeface="Times New Roman"/>
                <a:ea typeface="Times New Roman"/>
              </a:rPr>
              <a:t>	Geo-political situation </a:t>
            </a:r>
          </a:p>
          <a:p>
            <a:pPr marL="0" marR="0" indent="0" algn="just">
              <a:spcBef>
                <a:spcPts val="0"/>
              </a:spcBef>
              <a:spcAft>
                <a:spcPts val="0"/>
              </a:spcAft>
              <a:buNone/>
            </a:pPr>
            <a:r>
              <a:rPr lang="en-US" dirty="0" smtClean="0">
                <a:effectLst/>
                <a:latin typeface="Times New Roman"/>
                <a:ea typeface="Times New Roman"/>
              </a:rPr>
              <a:t>	Educational system</a:t>
            </a:r>
          </a:p>
          <a:p>
            <a:pPr marL="0" marR="0" indent="0" algn="just">
              <a:spcBef>
                <a:spcPts val="0"/>
              </a:spcBef>
              <a:spcAft>
                <a:spcPts val="0"/>
              </a:spcAft>
              <a:buNone/>
            </a:pPr>
            <a:r>
              <a:rPr lang="en-US" dirty="0" smtClean="0">
                <a:effectLst/>
                <a:latin typeface="Times New Roman"/>
                <a:ea typeface="Times New Roman"/>
              </a:rPr>
              <a:t>	Population, distribution</a:t>
            </a:r>
          </a:p>
          <a:p>
            <a:pPr marL="0" marR="0" indent="0" algn="just">
              <a:spcBef>
                <a:spcPts val="0"/>
              </a:spcBef>
              <a:spcAft>
                <a:spcPts val="0"/>
              </a:spcAft>
              <a:buNone/>
            </a:pPr>
            <a:r>
              <a:rPr lang="en-US" dirty="0" smtClean="0">
                <a:effectLst/>
                <a:latin typeface="Times New Roman"/>
                <a:ea typeface="Times New Roman"/>
              </a:rPr>
              <a:t>	GNP, GDP</a:t>
            </a:r>
          </a:p>
          <a:p>
            <a:pPr marL="0" marR="0" indent="0" algn="just">
              <a:spcBef>
                <a:spcPts val="0"/>
              </a:spcBef>
              <a:spcAft>
                <a:spcPts val="0"/>
              </a:spcAft>
              <a:buNone/>
            </a:pPr>
            <a:r>
              <a:rPr lang="en-US" dirty="0" smtClean="0">
                <a:effectLst/>
                <a:latin typeface="Times New Roman"/>
                <a:ea typeface="Times New Roman"/>
              </a:rPr>
              <a:t>	Economically active population</a:t>
            </a:r>
          </a:p>
          <a:p>
            <a:pPr marL="0" marR="0" indent="0" algn="just">
              <a:spcBef>
                <a:spcPts val="0"/>
              </a:spcBef>
              <a:spcAft>
                <a:spcPts val="0"/>
              </a:spcAft>
              <a:buNone/>
            </a:pPr>
            <a:r>
              <a:rPr lang="en-US" dirty="0" smtClean="0">
                <a:effectLst/>
                <a:latin typeface="Times New Roman"/>
                <a:ea typeface="Times New Roman"/>
              </a:rPr>
              <a:t>	Expenditure on education</a:t>
            </a:r>
          </a:p>
          <a:p>
            <a:pPr marL="0" indent="0">
              <a:buNone/>
            </a:pPr>
            <a:endParaRPr lang="en-US" dirty="0"/>
          </a:p>
        </p:txBody>
      </p:sp>
    </p:spTree>
    <p:extLst>
      <p:ext uri="{BB962C8B-B14F-4D97-AF65-F5344CB8AC3E}">
        <p14:creationId xmlns:p14="http://schemas.microsoft.com/office/powerpoint/2010/main" val="301189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solidFill>
                  <a:srgbClr val="C00000"/>
                </a:solidFill>
                <a:latin typeface="Segoe Script" pitchFamily="34" charset="0"/>
              </a:rPr>
              <a:t>Chapter 2- Global Diagnosis</a:t>
            </a:r>
            <a:endParaRPr lang="en-US" sz="3200" dirty="0">
              <a:solidFill>
                <a:srgbClr val="C00000"/>
              </a:solidFill>
              <a:latin typeface="Segoe Script" pitchFamily="34" charset="0"/>
            </a:endParaRPr>
          </a:p>
        </p:txBody>
      </p:sp>
      <p:sp>
        <p:nvSpPr>
          <p:cNvPr id="3" name="Content Placeholder 2"/>
          <p:cNvSpPr>
            <a:spLocks noGrp="1"/>
          </p:cNvSpPr>
          <p:nvPr>
            <p:ph idx="1"/>
          </p:nvPr>
        </p:nvSpPr>
        <p:spPr>
          <a:solidFill>
            <a:schemeClr val="accent2">
              <a:lumMod val="20000"/>
              <a:lumOff val="80000"/>
            </a:schemeClr>
          </a:solidFill>
        </p:spPr>
        <p:txBody>
          <a:bodyPr/>
          <a:lstStyle/>
          <a:p>
            <a:pPr marL="0" indent="0">
              <a:buNone/>
            </a:pPr>
            <a:r>
              <a:rPr lang="en-US" dirty="0"/>
              <a:t>	Diagnosis</a:t>
            </a:r>
          </a:p>
          <a:p>
            <a:pPr marL="0" indent="0">
              <a:buNone/>
            </a:pPr>
            <a:r>
              <a:rPr lang="en-US" dirty="0"/>
              <a:t>	Sector wiz enrollment</a:t>
            </a:r>
          </a:p>
          <a:p>
            <a:pPr marL="0" indent="0">
              <a:buNone/>
            </a:pPr>
            <a:r>
              <a:rPr lang="en-US" dirty="0"/>
              <a:t>	Qualitative data</a:t>
            </a:r>
          </a:p>
          <a:p>
            <a:pPr marL="0" indent="0">
              <a:buNone/>
            </a:pPr>
            <a:r>
              <a:rPr lang="en-US" dirty="0"/>
              <a:t>	Weaknesses, deficiencies, problems </a:t>
            </a:r>
            <a:r>
              <a:rPr lang="en-US" dirty="0" smtClean="0"/>
              <a:t>	system</a:t>
            </a:r>
            <a:endParaRPr lang="en-US" dirty="0"/>
          </a:p>
          <a:p>
            <a:pPr marL="0" indent="0">
              <a:buNone/>
            </a:pPr>
            <a:endParaRPr lang="en-US" dirty="0"/>
          </a:p>
        </p:txBody>
      </p:sp>
    </p:spTree>
    <p:extLst>
      <p:ext uri="{BB962C8B-B14F-4D97-AF65-F5344CB8AC3E}">
        <p14:creationId xmlns:p14="http://schemas.microsoft.com/office/powerpoint/2010/main" val="27873186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l">
              <a:spcBef>
                <a:spcPct val="20000"/>
              </a:spcBef>
            </a:pPr>
            <a:r>
              <a:rPr lang="en-US" sz="2800" b="1" dirty="0">
                <a:solidFill>
                  <a:srgbClr val="C00000"/>
                </a:solidFill>
                <a:latin typeface="Segoe Script" pitchFamily="34" charset="0"/>
                <a:ea typeface="+mn-ea"/>
                <a:cs typeface="+mn-cs"/>
              </a:rPr>
              <a:t>Chapter 3- Policy, Strategy and </a:t>
            </a:r>
            <a:r>
              <a:rPr lang="en-US" sz="2800" b="1" dirty="0" smtClean="0">
                <a:solidFill>
                  <a:srgbClr val="C00000"/>
                </a:solidFill>
                <a:latin typeface="Segoe Script" pitchFamily="34" charset="0"/>
                <a:ea typeface="+mn-ea"/>
                <a:cs typeface="+mn-cs"/>
              </a:rPr>
              <a:t>Targets</a:t>
            </a:r>
            <a:endParaRPr lang="en-US" sz="4000" dirty="0">
              <a:solidFill>
                <a:srgbClr val="C00000"/>
              </a:solidFill>
              <a:latin typeface="Segoe Script" pitchFamily="34" charset="0"/>
            </a:endParaRPr>
          </a:p>
        </p:txBody>
      </p:sp>
      <p:sp>
        <p:nvSpPr>
          <p:cNvPr id="3" name="Content Placeholder 2"/>
          <p:cNvSpPr>
            <a:spLocks noGrp="1"/>
          </p:cNvSpPr>
          <p:nvPr>
            <p:ph idx="1"/>
          </p:nvPr>
        </p:nvSpPr>
        <p:spPr>
          <a:solidFill>
            <a:schemeClr val="accent2">
              <a:lumMod val="20000"/>
              <a:lumOff val="80000"/>
            </a:schemeClr>
          </a:solidFill>
        </p:spPr>
        <p:txBody>
          <a:bodyPr/>
          <a:lstStyle/>
          <a:p>
            <a:pPr marL="0" indent="0">
              <a:buNone/>
            </a:pPr>
            <a:r>
              <a:rPr lang="en-US" dirty="0"/>
              <a:t>	Remedy, planned development</a:t>
            </a:r>
          </a:p>
          <a:p>
            <a:pPr marL="0" indent="0">
              <a:buNone/>
            </a:pPr>
            <a:r>
              <a:rPr lang="en-US" dirty="0"/>
              <a:t>	Policy, strategy, targets</a:t>
            </a:r>
          </a:p>
          <a:p>
            <a:pPr marL="0" indent="0">
              <a:buNone/>
            </a:pPr>
            <a:r>
              <a:rPr lang="en-US" dirty="0"/>
              <a:t>	The bulk of plan</a:t>
            </a:r>
          </a:p>
          <a:p>
            <a:pPr marL="0" indent="0">
              <a:buNone/>
            </a:pPr>
            <a:endParaRPr lang="en-US" dirty="0"/>
          </a:p>
        </p:txBody>
      </p:sp>
    </p:spTree>
    <p:extLst>
      <p:ext uri="{BB962C8B-B14F-4D97-AF65-F5344CB8AC3E}">
        <p14:creationId xmlns:p14="http://schemas.microsoft.com/office/powerpoint/2010/main" val="857146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Autofit/>
          </a:bodyPr>
          <a:lstStyle/>
          <a:p>
            <a:pPr lvl="0" algn="l">
              <a:spcBef>
                <a:spcPts val="0"/>
              </a:spcBef>
            </a:pPr>
            <a:r>
              <a:rPr lang="en-US" sz="3200" b="1" dirty="0">
                <a:solidFill>
                  <a:srgbClr val="C00000"/>
                </a:solidFill>
                <a:latin typeface="Segoe Script" pitchFamily="34" charset="0"/>
                <a:ea typeface="Times New Roman"/>
                <a:cs typeface="+mn-cs"/>
              </a:rPr>
              <a:t>Chapter 4- </a:t>
            </a:r>
            <a:r>
              <a:rPr lang="en-US" sz="3200" b="1" dirty="0" smtClean="0">
                <a:solidFill>
                  <a:srgbClr val="C00000"/>
                </a:solidFill>
                <a:latin typeface="Segoe Script" pitchFamily="34" charset="0"/>
                <a:ea typeface="Times New Roman"/>
                <a:cs typeface="+mn-cs"/>
              </a:rPr>
              <a:t>Budget</a:t>
            </a:r>
            <a:endParaRPr lang="en-US" dirty="0">
              <a:solidFill>
                <a:srgbClr val="C00000"/>
              </a:solidFill>
              <a:latin typeface="Segoe Script" pitchFamily="34" charset="0"/>
            </a:endParaRPr>
          </a:p>
        </p:txBody>
      </p:sp>
      <p:sp>
        <p:nvSpPr>
          <p:cNvPr id="3" name="Content Placeholder 2"/>
          <p:cNvSpPr>
            <a:spLocks noGrp="1"/>
          </p:cNvSpPr>
          <p:nvPr>
            <p:ph idx="1"/>
          </p:nvPr>
        </p:nvSpPr>
        <p:spPr>
          <a:solidFill>
            <a:schemeClr val="accent2">
              <a:lumMod val="20000"/>
              <a:lumOff val="80000"/>
            </a:schemeClr>
          </a:solidFill>
        </p:spPr>
        <p:txBody>
          <a:bodyPr/>
          <a:lstStyle/>
          <a:p>
            <a:pPr marL="0" marR="0" indent="0" algn="just">
              <a:spcBef>
                <a:spcPts val="0"/>
              </a:spcBef>
              <a:spcAft>
                <a:spcPts val="0"/>
              </a:spcAft>
              <a:buNone/>
            </a:pPr>
            <a:r>
              <a:rPr lang="en-US" dirty="0" smtClean="0">
                <a:effectLst/>
                <a:latin typeface="Times New Roman"/>
                <a:ea typeface="Times New Roman"/>
              </a:rPr>
              <a:t>	Financial implications</a:t>
            </a:r>
          </a:p>
          <a:p>
            <a:pPr marL="0" marR="0" indent="0" algn="just">
              <a:spcBef>
                <a:spcPts val="0"/>
              </a:spcBef>
              <a:spcAft>
                <a:spcPts val="0"/>
              </a:spcAft>
              <a:buNone/>
            </a:pPr>
            <a:r>
              <a:rPr lang="en-US" dirty="0" smtClean="0">
                <a:effectLst/>
                <a:latin typeface="Times New Roman"/>
                <a:ea typeface="Times New Roman"/>
              </a:rPr>
              <a:t>	Cost, inflation ratios</a:t>
            </a:r>
          </a:p>
          <a:p>
            <a:pPr marL="0" marR="0" indent="0" algn="just">
              <a:spcBef>
                <a:spcPts val="0"/>
              </a:spcBef>
              <a:spcAft>
                <a:spcPts val="0"/>
              </a:spcAft>
              <a:buNone/>
            </a:pPr>
            <a:r>
              <a:rPr lang="en-US" dirty="0" smtClean="0">
                <a:effectLst/>
                <a:latin typeface="Times New Roman"/>
                <a:ea typeface="Times New Roman"/>
              </a:rPr>
              <a:t>	Phasing </a:t>
            </a:r>
          </a:p>
          <a:p>
            <a:pPr marL="0" marR="0" indent="0" algn="just">
              <a:spcBef>
                <a:spcPts val="0"/>
              </a:spcBef>
              <a:spcAft>
                <a:spcPts val="0"/>
              </a:spcAft>
              <a:buNone/>
            </a:pPr>
            <a:r>
              <a:rPr lang="en-US" dirty="0" smtClean="0">
                <a:effectLst/>
                <a:latin typeface="Times New Roman"/>
                <a:ea typeface="Times New Roman"/>
              </a:rPr>
              <a:t> </a:t>
            </a:r>
          </a:p>
          <a:p>
            <a:pPr marL="0" marR="0" indent="0" algn="just">
              <a:spcBef>
                <a:spcPts val="0"/>
              </a:spcBef>
              <a:spcAft>
                <a:spcPts val="0"/>
              </a:spcAft>
              <a:buNone/>
            </a:pPr>
            <a:r>
              <a:rPr lang="en-US" b="1" dirty="0" smtClean="0">
                <a:solidFill>
                  <a:srgbClr val="C00000"/>
                </a:solidFill>
                <a:effectLst/>
                <a:latin typeface="Segoe Script" pitchFamily="34" charset="0"/>
                <a:ea typeface="Times New Roman"/>
              </a:rPr>
              <a:t>Chapter 5- (if required)</a:t>
            </a:r>
            <a:endParaRPr lang="en-US" dirty="0" smtClean="0">
              <a:solidFill>
                <a:srgbClr val="C00000"/>
              </a:solidFill>
              <a:effectLst/>
              <a:latin typeface="Segoe Script" pitchFamily="34" charset="0"/>
              <a:ea typeface="Times New Roman"/>
            </a:endParaRPr>
          </a:p>
          <a:p>
            <a:pPr marL="0" marR="0" indent="0" algn="just">
              <a:spcBef>
                <a:spcPts val="0"/>
              </a:spcBef>
              <a:spcAft>
                <a:spcPts val="0"/>
              </a:spcAft>
              <a:buNone/>
            </a:pPr>
            <a:r>
              <a:rPr lang="en-US" dirty="0" smtClean="0">
                <a:effectLst/>
                <a:latin typeface="Times New Roman"/>
                <a:ea typeface="Times New Roman"/>
              </a:rPr>
              <a:t>	Guidelines for implementers </a:t>
            </a:r>
          </a:p>
          <a:p>
            <a:pPr marL="0" indent="0">
              <a:buNone/>
            </a:pPr>
            <a:endParaRPr lang="en-US" dirty="0"/>
          </a:p>
        </p:txBody>
      </p:sp>
    </p:spTree>
    <p:extLst>
      <p:ext uri="{BB962C8B-B14F-4D97-AF65-F5344CB8AC3E}">
        <p14:creationId xmlns:p14="http://schemas.microsoft.com/office/powerpoint/2010/main" val="2660943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96</Words>
  <Application>Microsoft Office PowerPoint</Application>
  <PresentationFormat>On-screen Show (4:3)</PresentationFormat>
  <Paragraphs>69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Plan Formulation</vt:lpstr>
      <vt:lpstr>PowerPoint Presentation</vt:lpstr>
      <vt:lpstr>PowerPoint Presentation</vt:lpstr>
      <vt:lpstr>Plan Formulation</vt:lpstr>
      <vt:lpstr>Content &amp; Length</vt:lpstr>
      <vt:lpstr>  Content &amp; Order of Presentation  </vt:lpstr>
      <vt:lpstr>Chapter 2- Global Diagnosis</vt:lpstr>
      <vt:lpstr>Chapter 3- Policy, Strategy and Targets</vt:lpstr>
      <vt:lpstr>Chapter 4- Budget</vt:lpstr>
      <vt:lpstr>Summary Table &amp; Visual Representations</vt:lpstr>
      <vt:lpstr>Example…. Lesson Plan</vt:lpstr>
      <vt:lpstr>Criteria and characteristics of plan document</vt:lpstr>
      <vt:lpstr>DRAFTING OF PLAN DOCUMENT</vt:lpstr>
      <vt:lpstr>2nd Draft</vt:lpstr>
      <vt:lpstr>3rd Draft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Formulation</dc:title>
  <dc:creator>SaaD</dc:creator>
  <cp:lastModifiedBy>SaaD</cp:lastModifiedBy>
  <cp:revision>6</cp:revision>
  <dcterms:created xsi:type="dcterms:W3CDTF">2018-11-06T14:56:50Z</dcterms:created>
  <dcterms:modified xsi:type="dcterms:W3CDTF">2018-11-07T05:49:51Z</dcterms:modified>
</cp:coreProperties>
</file>